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71" r:id="rId9"/>
    <p:sldId id="262" r:id="rId10"/>
    <p:sldId id="284" r:id="rId11"/>
    <p:sldId id="265" r:id="rId12"/>
    <p:sldId id="264" r:id="rId13"/>
    <p:sldId id="263" r:id="rId14"/>
    <p:sldId id="267" r:id="rId15"/>
    <p:sldId id="268" r:id="rId16"/>
    <p:sldId id="266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6" r:id="rId25"/>
    <p:sldId id="282" r:id="rId26"/>
    <p:sldId id="288" r:id="rId27"/>
    <p:sldId id="287" r:id="rId28"/>
    <p:sldId id="291" r:id="rId29"/>
    <p:sldId id="292" r:id="rId30"/>
    <p:sldId id="293" r:id="rId31"/>
    <p:sldId id="290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5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3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BBF18B-99E8-A148-9582-EA5485693294}" type="doc">
      <dgm:prSet loTypeId="urn:microsoft.com/office/officeart/2005/8/layout/process1" loCatId="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D06DEE1-90ED-7043-A74A-7099B625A859}">
      <dgm:prSet phldrT="[Text]"/>
      <dgm:spPr/>
      <dgm:t>
        <a:bodyPr/>
        <a:lstStyle/>
        <a:p>
          <a:r>
            <a:rPr lang="en-US" dirty="0" smtClean="0"/>
            <a:t>Security Event/Alert</a:t>
          </a:r>
          <a:endParaRPr lang="en-US" dirty="0"/>
        </a:p>
      </dgm:t>
    </dgm:pt>
    <dgm:pt modelId="{BFBAD334-A0C6-194A-B0D3-9BD6EC5DA36B}" type="parTrans" cxnId="{87B610C8-7339-AF4D-ACAD-541F87522074}">
      <dgm:prSet/>
      <dgm:spPr/>
      <dgm:t>
        <a:bodyPr/>
        <a:lstStyle/>
        <a:p>
          <a:endParaRPr lang="en-US"/>
        </a:p>
      </dgm:t>
    </dgm:pt>
    <dgm:pt modelId="{56760BCD-B329-EF40-A86C-E1A92322D0F0}" type="sibTrans" cxnId="{87B610C8-7339-AF4D-ACAD-541F87522074}">
      <dgm:prSet/>
      <dgm:spPr/>
      <dgm:t>
        <a:bodyPr/>
        <a:lstStyle/>
        <a:p>
          <a:endParaRPr lang="en-US"/>
        </a:p>
      </dgm:t>
    </dgm:pt>
    <dgm:pt modelId="{1C970B9B-77A1-7142-B540-8D37E8F34BEC}">
      <dgm:prSet phldrT="[Text]"/>
      <dgm:spPr/>
      <dgm:t>
        <a:bodyPr/>
        <a:lstStyle/>
        <a:p>
          <a:r>
            <a:rPr lang="en-US" dirty="0" smtClean="0"/>
            <a:t>AV/FW/</a:t>
          </a:r>
          <a:r>
            <a:rPr lang="en-US" dirty="0" err="1" smtClean="0"/>
            <a:t>Webfilter</a:t>
          </a:r>
          <a:endParaRPr lang="en-US" dirty="0"/>
        </a:p>
      </dgm:t>
    </dgm:pt>
    <dgm:pt modelId="{CA540B70-BA35-7D4A-A12D-B930957A1D11}" type="parTrans" cxnId="{4075BF7F-0CB7-0647-AB23-13054EDDBD8F}">
      <dgm:prSet/>
      <dgm:spPr/>
      <dgm:t>
        <a:bodyPr/>
        <a:lstStyle/>
        <a:p>
          <a:endParaRPr lang="en-US"/>
        </a:p>
      </dgm:t>
    </dgm:pt>
    <dgm:pt modelId="{34DCF2CE-3F2A-514F-9FA0-A7897B7B5B5B}" type="sibTrans" cxnId="{4075BF7F-0CB7-0647-AB23-13054EDDBD8F}">
      <dgm:prSet/>
      <dgm:spPr/>
      <dgm:t>
        <a:bodyPr/>
        <a:lstStyle/>
        <a:p>
          <a:endParaRPr lang="en-US"/>
        </a:p>
      </dgm:t>
    </dgm:pt>
    <dgm:pt modelId="{CA7D65F2-8061-4446-AB10-48176E8E50C7}">
      <dgm:prSet phldrT="[Text]"/>
      <dgm:spPr/>
      <dgm:t>
        <a:bodyPr/>
        <a:lstStyle/>
        <a:p>
          <a:r>
            <a:rPr lang="en-US" dirty="0" smtClean="0"/>
            <a:t>Basic</a:t>
          </a:r>
          <a:r>
            <a:rPr lang="en-US" baseline="0" dirty="0" smtClean="0"/>
            <a:t> Static Analysis</a:t>
          </a:r>
          <a:endParaRPr lang="en-US" dirty="0"/>
        </a:p>
      </dgm:t>
    </dgm:pt>
    <dgm:pt modelId="{34334383-B96A-1A48-A2C0-E9CD6438D18E}" type="parTrans" cxnId="{3D665CE3-DD8D-6D42-8957-8FFDE9499179}">
      <dgm:prSet/>
      <dgm:spPr/>
      <dgm:t>
        <a:bodyPr/>
        <a:lstStyle/>
        <a:p>
          <a:endParaRPr lang="en-US"/>
        </a:p>
      </dgm:t>
    </dgm:pt>
    <dgm:pt modelId="{0A4FB348-90D0-D44B-BAFE-4D89AF9044D4}" type="sibTrans" cxnId="{3D665CE3-DD8D-6D42-8957-8FFDE9499179}">
      <dgm:prSet/>
      <dgm:spPr/>
      <dgm:t>
        <a:bodyPr/>
        <a:lstStyle/>
        <a:p>
          <a:endParaRPr lang="en-US"/>
        </a:p>
      </dgm:t>
    </dgm:pt>
    <dgm:pt modelId="{14AC40D4-76A6-1C48-99EA-6A152AD2A214}">
      <dgm:prSet phldrT="[Text]"/>
      <dgm:spPr/>
      <dgm:t>
        <a:bodyPr/>
        <a:lstStyle/>
        <a:p>
          <a:r>
            <a:rPr lang="en-US" dirty="0" smtClean="0"/>
            <a:t>Inspect PE file</a:t>
          </a:r>
        </a:p>
      </dgm:t>
    </dgm:pt>
    <dgm:pt modelId="{923CDBB7-889B-004A-B84C-8095B9E53D1B}" type="parTrans" cxnId="{966B326B-4A33-054E-AEC4-BB90716A5874}">
      <dgm:prSet/>
      <dgm:spPr/>
      <dgm:t>
        <a:bodyPr/>
        <a:lstStyle/>
        <a:p>
          <a:endParaRPr lang="en-US"/>
        </a:p>
      </dgm:t>
    </dgm:pt>
    <dgm:pt modelId="{7A4A6278-F14C-6C40-AA1B-A8A13D0A80F0}" type="sibTrans" cxnId="{966B326B-4A33-054E-AEC4-BB90716A5874}">
      <dgm:prSet/>
      <dgm:spPr/>
      <dgm:t>
        <a:bodyPr/>
        <a:lstStyle/>
        <a:p>
          <a:endParaRPr lang="en-US"/>
        </a:p>
      </dgm:t>
    </dgm:pt>
    <dgm:pt modelId="{DA723751-AC14-2E45-8D35-6A1E376FFAE1}">
      <dgm:prSet phldrT="[Text]"/>
      <dgm:spPr/>
      <dgm:t>
        <a:bodyPr/>
        <a:lstStyle/>
        <a:p>
          <a:r>
            <a:rPr lang="en-US" dirty="0" smtClean="0"/>
            <a:t>Public Resources</a:t>
          </a:r>
        </a:p>
      </dgm:t>
    </dgm:pt>
    <dgm:pt modelId="{CC59E58A-45D1-6143-90FB-32BE0217F618}" type="parTrans" cxnId="{5BD2E4C7-F0E2-6C43-B123-9382D8DAA13F}">
      <dgm:prSet/>
      <dgm:spPr/>
      <dgm:t>
        <a:bodyPr/>
        <a:lstStyle/>
        <a:p>
          <a:endParaRPr lang="en-US"/>
        </a:p>
      </dgm:t>
    </dgm:pt>
    <dgm:pt modelId="{1154E4C1-E122-004E-A89C-3FAA41A265C7}" type="sibTrans" cxnId="{5BD2E4C7-F0E2-6C43-B123-9382D8DAA13F}">
      <dgm:prSet/>
      <dgm:spPr/>
      <dgm:t>
        <a:bodyPr/>
        <a:lstStyle/>
        <a:p>
          <a:endParaRPr lang="en-US"/>
        </a:p>
      </dgm:t>
    </dgm:pt>
    <dgm:pt modelId="{001D1072-066E-F94A-B1D4-0896FE7CC8FB}">
      <dgm:prSet phldrT="[Text]"/>
      <dgm:spPr/>
      <dgm:t>
        <a:bodyPr/>
        <a:lstStyle/>
        <a:p>
          <a:r>
            <a:rPr lang="en-US" dirty="0" smtClean="0"/>
            <a:t>Dynamic/Behavioral Analysis</a:t>
          </a:r>
          <a:endParaRPr lang="en-US" dirty="0"/>
        </a:p>
      </dgm:t>
    </dgm:pt>
    <dgm:pt modelId="{6DF35E94-BA12-3748-B00F-3705909EDCF7}" type="parTrans" cxnId="{2BE45800-8684-C148-9599-254F800149D3}">
      <dgm:prSet/>
      <dgm:spPr/>
      <dgm:t>
        <a:bodyPr/>
        <a:lstStyle/>
        <a:p>
          <a:endParaRPr lang="en-US"/>
        </a:p>
      </dgm:t>
    </dgm:pt>
    <dgm:pt modelId="{1071B3F9-A32C-F04C-B778-A334BD2C7790}" type="sibTrans" cxnId="{2BE45800-8684-C148-9599-254F800149D3}">
      <dgm:prSet/>
      <dgm:spPr/>
      <dgm:t>
        <a:bodyPr/>
        <a:lstStyle/>
        <a:p>
          <a:endParaRPr lang="en-US"/>
        </a:p>
      </dgm:t>
    </dgm:pt>
    <dgm:pt modelId="{9D6BC52F-4842-F446-8B2B-6BB1A54FDDF3}">
      <dgm:prSet phldrT="[Text]"/>
      <dgm:spPr/>
      <dgm:t>
        <a:bodyPr/>
        <a:lstStyle/>
        <a:p>
          <a:r>
            <a:rPr lang="en-US" dirty="0" smtClean="0"/>
            <a:t>Sandbox</a:t>
          </a:r>
          <a:endParaRPr lang="en-US" dirty="0"/>
        </a:p>
      </dgm:t>
    </dgm:pt>
    <dgm:pt modelId="{63713F3B-5FE1-4241-B0C6-26A02520A332}" type="parTrans" cxnId="{E48F7667-1DB0-3F4C-BE3F-E8EF8802C325}">
      <dgm:prSet/>
      <dgm:spPr/>
      <dgm:t>
        <a:bodyPr/>
        <a:lstStyle/>
        <a:p>
          <a:endParaRPr lang="en-US"/>
        </a:p>
      </dgm:t>
    </dgm:pt>
    <dgm:pt modelId="{FB0A9F4A-473C-EC4B-AF98-16A01B0F190B}" type="sibTrans" cxnId="{E48F7667-1DB0-3F4C-BE3F-E8EF8802C325}">
      <dgm:prSet/>
      <dgm:spPr/>
      <dgm:t>
        <a:bodyPr/>
        <a:lstStyle/>
        <a:p>
          <a:endParaRPr lang="en-US"/>
        </a:p>
      </dgm:t>
    </dgm:pt>
    <dgm:pt modelId="{98B28C95-A7EC-0341-9C60-10075CBC3A7B}">
      <dgm:prSet phldrT="[Text]"/>
      <dgm:spPr/>
      <dgm:t>
        <a:bodyPr/>
        <a:lstStyle/>
        <a:p>
          <a:r>
            <a:rPr lang="en-US" dirty="0" smtClean="0"/>
            <a:t>Execution in VM</a:t>
          </a:r>
          <a:endParaRPr lang="en-US" dirty="0"/>
        </a:p>
      </dgm:t>
    </dgm:pt>
    <dgm:pt modelId="{26CB4F81-F421-E149-A6CE-589023CB53A5}" type="parTrans" cxnId="{CC37657C-35A1-6D4F-B82B-3CDB4440278B}">
      <dgm:prSet/>
      <dgm:spPr/>
      <dgm:t>
        <a:bodyPr/>
        <a:lstStyle/>
        <a:p>
          <a:endParaRPr lang="en-US"/>
        </a:p>
      </dgm:t>
    </dgm:pt>
    <dgm:pt modelId="{59B0377A-3F05-4945-A791-7310E9E37F70}" type="sibTrans" cxnId="{CC37657C-35A1-6D4F-B82B-3CDB4440278B}">
      <dgm:prSet/>
      <dgm:spPr/>
      <dgm:t>
        <a:bodyPr/>
        <a:lstStyle/>
        <a:p>
          <a:endParaRPr lang="en-US"/>
        </a:p>
      </dgm:t>
    </dgm:pt>
    <dgm:pt modelId="{88582370-5B45-804A-AFE4-BAC6D469E30E}">
      <dgm:prSet phldrT="[Text]"/>
      <dgm:spPr/>
      <dgm:t>
        <a:bodyPr/>
        <a:lstStyle/>
        <a:p>
          <a:r>
            <a:rPr lang="en-US" dirty="0" smtClean="0"/>
            <a:t>Notifications</a:t>
          </a:r>
          <a:endParaRPr lang="en-US" dirty="0"/>
        </a:p>
      </dgm:t>
    </dgm:pt>
    <dgm:pt modelId="{8A05FAD0-0A4B-E043-9E5A-16FF39432C8A}" type="parTrans" cxnId="{A8BF698A-A957-6D4D-9F73-7EDBA3C4FDBC}">
      <dgm:prSet/>
      <dgm:spPr/>
      <dgm:t>
        <a:bodyPr/>
        <a:lstStyle/>
        <a:p>
          <a:endParaRPr lang="en-US"/>
        </a:p>
      </dgm:t>
    </dgm:pt>
    <dgm:pt modelId="{89AAF8EB-B7E4-C644-AFEE-F7B3F747D991}" type="sibTrans" cxnId="{A8BF698A-A957-6D4D-9F73-7EDBA3C4FDBC}">
      <dgm:prSet/>
      <dgm:spPr/>
      <dgm:t>
        <a:bodyPr/>
        <a:lstStyle/>
        <a:p>
          <a:endParaRPr lang="en-US"/>
        </a:p>
      </dgm:t>
    </dgm:pt>
    <dgm:pt modelId="{6318EBD0-FBA1-9E4A-B265-D0D24563BF09}">
      <dgm:prSet/>
      <dgm:spPr/>
      <dgm:t>
        <a:bodyPr/>
        <a:lstStyle/>
        <a:p>
          <a:r>
            <a:rPr lang="en-US" dirty="0" smtClean="0"/>
            <a:t>Advanced Analysis</a:t>
          </a:r>
          <a:endParaRPr lang="en-US" dirty="0"/>
        </a:p>
      </dgm:t>
    </dgm:pt>
    <dgm:pt modelId="{1681B83A-832D-674C-BD5C-0D2B20E40066}" type="parTrans" cxnId="{08B6AC6C-57BF-B441-8AEB-8707406AB56C}">
      <dgm:prSet/>
      <dgm:spPr/>
      <dgm:t>
        <a:bodyPr/>
        <a:lstStyle/>
        <a:p>
          <a:endParaRPr lang="en-US"/>
        </a:p>
      </dgm:t>
    </dgm:pt>
    <dgm:pt modelId="{C1DD9788-D0DE-DD4E-A41D-A538DD3FE9E5}" type="sibTrans" cxnId="{08B6AC6C-57BF-B441-8AEB-8707406AB56C}">
      <dgm:prSet/>
      <dgm:spPr/>
      <dgm:t>
        <a:bodyPr/>
        <a:lstStyle/>
        <a:p>
          <a:endParaRPr lang="en-US"/>
        </a:p>
      </dgm:t>
    </dgm:pt>
    <dgm:pt modelId="{4F57A18F-425D-0B43-9875-3780037CA171}">
      <dgm:prSet/>
      <dgm:spPr/>
      <dgm:t>
        <a:bodyPr/>
        <a:lstStyle/>
        <a:p>
          <a:r>
            <a:rPr lang="en-US" dirty="0" smtClean="0"/>
            <a:t>Debugging</a:t>
          </a:r>
        </a:p>
      </dgm:t>
    </dgm:pt>
    <dgm:pt modelId="{642CC7FA-2781-9642-88C3-0BB843DD32EF}" type="parTrans" cxnId="{8C2BCCDD-C093-1742-B12A-186D47D304F5}">
      <dgm:prSet/>
      <dgm:spPr/>
      <dgm:t>
        <a:bodyPr/>
        <a:lstStyle/>
        <a:p>
          <a:endParaRPr lang="en-US"/>
        </a:p>
      </dgm:t>
    </dgm:pt>
    <dgm:pt modelId="{7B81E7F0-3A29-4B43-845D-5FB588B2A55B}" type="sibTrans" cxnId="{8C2BCCDD-C093-1742-B12A-186D47D304F5}">
      <dgm:prSet/>
      <dgm:spPr/>
      <dgm:t>
        <a:bodyPr/>
        <a:lstStyle/>
        <a:p>
          <a:endParaRPr lang="en-US"/>
        </a:p>
      </dgm:t>
    </dgm:pt>
    <dgm:pt modelId="{FF5CE623-17C0-1D4E-A432-4A8223D16C54}">
      <dgm:prSet/>
      <dgm:spPr/>
      <dgm:t>
        <a:bodyPr/>
        <a:lstStyle/>
        <a:p>
          <a:r>
            <a:rPr lang="en-US" dirty="0" smtClean="0"/>
            <a:t>Disassembling</a:t>
          </a:r>
          <a:endParaRPr lang="en-US" dirty="0"/>
        </a:p>
      </dgm:t>
    </dgm:pt>
    <dgm:pt modelId="{9B42592A-55AE-F949-B4C0-B3B81DF39C19}" type="parTrans" cxnId="{680E732A-C3AA-0345-AEAA-27CDB14F4A0F}">
      <dgm:prSet/>
      <dgm:spPr/>
      <dgm:t>
        <a:bodyPr/>
        <a:lstStyle/>
        <a:p>
          <a:endParaRPr lang="en-US"/>
        </a:p>
      </dgm:t>
    </dgm:pt>
    <dgm:pt modelId="{C84866F2-1769-F94B-919B-66C130A7EB63}" type="sibTrans" cxnId="{680E732A-C3AA-0345-AEAA-27CDB14F4A0F}">
      <dgm:prSet/>
      <dgm:spPr/>
      <dgm:t>
        <a:bodyPr/>
        <a:lstStyle/>
        <a:p>
          <a:endParaRPr lang="en-US"/>
        </a:p>
      </dgm:t>
    </dgm:pt>
    <dgm:pt modelId="{84813D78-EA9D-764B-889E-1CC64476FD81}">
      <dgm:prSet/>
      <dgm:spPr/>
      <dgm:t>
        <a:bodyPr/>
        <a:lstStyle/>
        <a:p>
          <a:r>
            <a:rPr lang="en-US" dirty="0" smtClean="0"/>
            <a:t>Code Analysis</a:t>
          </a:r>
          <a:endParaRPr lang="en-US" dirty="0"/>
        </a:p>
      </dgm:t>
    </dgm:pt>
    <dgm:pt modelId="{DB84A67A-1087-2046-A33D-B28054272336}" type="parTrans" cxnId="{E7670330-93CF-8A4D-A9C8-BE135EB17909}">
      <dgm:prSet/>
      <dgm:spPr/>
      <dgm:t>
        <a:bodyPr/>
        <a:lstStyle/>
        <a:p>
          <a:endParaRPr lang="en-US"/>
        </a:p>
      </dgm:t>
    </dgm:pt>
    <dgm:pt modelId="{8FC4F182-88E2-3C4E-A810-5A9CED25A1B7}" type="sibTrans" cxnId="{E7670330-93CF-8A4D-A9C8-BE135EB17909}">
      <dgm:prSet/>
      <dgm:spPr/>
      <dgm:t>
        <a:bodyPr/>
        <a:lstStyle/>
        <a:p>
          <a:endParaRPr lang="en-US"/>
        </a:p>
      </dgm:t>
    </dgm:pt>
    <dgm:pt modelId="{618C6916-905D-D746-96FD-94BB442F53F2}" type="pres">
      <dgm:prSet presAssocID="{12BBF18B-99E8-A148-9582-EA548569329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A1FAE6-30F9-6A44-9EF6-AFC5B3B8392E}" type="pres">
      <dgm:prSet presAssocID="{DD06DEE1-90ED-7043-A74A-7099B625A859}" presName="node" presStyleLbl="node1" presStyleIdx="0" presStyleCnt="4" custLinFactNeighborX="-572" custLinFactNeighborY="-1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EBEE8B-1B99-6A4C-AD17-B3F5E371F350}" type="pres">
      <dgm:prSet presAssocID="{56760BCD-B329-EF40-A86C-E1A92322D0F0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3E233E-262C-7D4E-96CF-C2EB3595CD83}" type="pres">
      <dgm:prSet presAssocID="{56760BCD-B329-EF40-A86C-E1A92322D0F0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96C3DCBE-DABC-F14F-AE32-359F334CD5B1}" type="pres">
      <dgm:prSet presAssocID="{CA7D65F2-8061-4446-AB10-48176E8E50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C156AF-B0B6-534C-A49C-8E2D5E6D60E8}" type="pres">
      <dgm:prSet presAssocID="{0A4FB348-90D0-D44B-BAFE-4D89AF9044D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0B41C302-2245-E343-B88B-3732D5F2C2BD}" type="pres">
      <dgm:prSet presAssocID="{0A4FB348-90D0-D44B-BAFE-4D89AF9044D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65725C91-A86C-BB4A-BD79-9764FCFB407F}" type="pres">
      <dgm:prSet presAssocID="{001D1072-066E-F94A-B1D4-0896FE7CC8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03D46-5AE3-3A44-A5FC-A3C6AC0508DC}" type="pres">
      <dgm:prSet presAssocID="{1071B3F9-A32C-F04C-B778-A334BD2C7790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7C085E6-B1EF-FE44-8CD7-FBA867054CCF}" type="pres">
      <dgm:prSet presAssocID="{1071B3F9-A32C-F04C-B778-A334BD2C7790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20BB5B4-D219-024E-9F44-20D3125AE773}" type="pres">
      <dgm:prSet presAssocID="{6318EBD0-FBA1-9E4A-B265-D0D24563BF0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6015A5-EC97-2E45-B13F-2029214A7338}" type="presOf" srcId="{98B28C95-A7EC-0341-9C60-10075CBC3A7B}" destId="{65725C91-A86C-BB4A-BD79-9764FCFB407F}" srcOrd="0" destOrd="2" presId="urn:microsoft.com/office/officeart/2005/8/layout/process1"/>
    <dgm:cxn modelId="{A8BF698A-A957-6D4D-9F73-7EDBA3C4FDBC}" srcId="{DD06DEE1-90ED-7043-A74A-7099B625A859}" destId="{88582370-5B45-804A-AFE4-BAC6D469E30E}" srcOrd="1" destOrd="0" parTransId="{8A05FAD0-0A4B-E043-9E5A-16FF39432C8A}" sibTransId="{89AAF8EB-B7E4-C644-AFEE-F7B3F747D991}"/>
    <dgm:cxn modelId="{CC37657C-35A1-6D4F-B82B-3CDB4440278B}" srcId="{001D1072-066E-F94A-B1D4-0896FE7CC8FB}" destId="{98B28C95-A7EC-0341-9C60-10075CBC3A7B}" srcOrd="1" destOrd="0" parTransId="{26CB4F81-F421-E149-A6CE-589023CB53A5}" sibTransId="{59B0377A-3F05-4945-A791-7310E9E37F70}"/>
    <dgm:cxn modelId="{E7670330-93CF-8A4D-A9C8-BE135EB17909}" srcId="{6318EBD0-FBA1-9E4A-B265-D0D24563BF09}" destId="{84813D78-EA9D-764B-889E-1CC64476FD81}" srcOrd="2" destOrd="0" parTransId="{DB84A67A-1087-2046-A33D-B28054272336}" sibTransId="{8FC4F182-88E2-3C4E-A810-5A9CED25A1B7}"/>
    <dgm:cxn modelId="{0D84A664-891D-5E40-9E93-2CFF3EE2D4F4}" type="presOf" srcId="{0A4FB348-90D0-D44B-BAFE-4D89AF9044D4}" destId="{0B41C302-2245-E343-B88B-3732D5F2C2BD}" srcOrd="1" destOrd="0" presId="urn:microsoft.com/office/officeart/2005/8/layout/process1"/>
    <dgm:cxn modelId="{79CD858C-C698-5A49-A725-950ADDC17B96}" type="presOf" srcId="{DD06DEE1-90ED-7043-A74A-7099B625A859}" destId="{BCA1FAE6-30F9-6A44-9EF6-AFC5B3B8392E}" srcOrd="0" destOrd="0" presId="urn:microsoft.com/office/officeart/2005/8/layout/process1"/>
    <dgm:cxn modelId="{87B610C8-7339-AF4D-ACAD-541F87522074}" srcId="{12BBF18B-99E8-A148-9582-EA5485693294}" destId="{DD06DEE1-90ED-7043-A74A-7099B625A859}" srcOrd="0" destOrd="0" parTransId="{BFBAD334-A0C6-194A-B0D3-9BD6EC5DA36B}" sibTransId="{56760BCD-B329-EF40-A86C-E1A92322D0F0}"/>
    <dgm:cxn modelId="{7D96C3EA-E931-514F-8D0E-85B678DDA748}" type="presOf" srcId="{6318EBD0-FBA1-9E4A-B265-D0D24563BF09}" destId="{920BB5B4-D219-024E-9F44-20D3125AE773}" srcOrd="0" destOrd="0" presId="urn:microsoft.com/office/officeart/2005/8/layout/process1"/>
    <dgm:cxn modelId="{BBDCAE0B-2FAD-3D49-A9AD-97CC85FE13C6}" type="presOf" srcId="{0A4FB348-90D0-D44B-BAFE-4D89AF9044D4}" destId="{52C156AF-B0B6-534C-A49C-8E2D5E6D60E8}" srcOrd="0" destOrd="0" presId="urn:microsoft.com/office/officeart/2005/8/layout/process1"/>
    <dgm:cxn modelId="{E5E18B5C-15DD-314C-AC0C-F97C46E6B292}" type="presOf" srcId="{56760BCD-B329-EF40-A86C-E1A92322D0F0}" destId="{95EBEE8B-1B99-6A4C-AD17-B3F5E371F350}" srcOrd="0" destOrd="0" presId="urn:microsoft.com/office/officeart/2005/8/layout/process1"/>
    <dgm:cxn modelId="{61C23387-3450-1041-A2F3-127FAB6D6A10}" type="presOf" srcId="{FF5CE623-17C0-1D4E-A432-4A8223D16C54}" destId="{920BB5B4-D219-024E-9F44-20D3125AE773}" srcOrd="0" destOrd="2" presId="urn:microsoft.com/office/officeart/2005/8/layout/process1"/>
    <dgm:cxn modelId="{3D665CE3-DD8D-6D42-8957-8FFDE9499179}" srcId="{12BBF18B-99E8-A148-9582-EA5485693294}" destId="{CA7D65F2-8061-4446-AB10-48176E8E50C7}" srcOrd="1" destOrd="0" parTransId="{34334383-B96A-1A48-A2C0-E9CD6438D18E}" sibTransId="{0A4FB348-90D0-D44B-BAFE-4D89AF9044D4}"/>
    <dgm:cxn modelId="{2BE45800-8684-C148-9599-254F800149D3}" srcId="{12BBF18B-99E8-A148-9582-EA5485693294}" destId="{001D1072-066E-F94A-B1D4-0896FE7CC8FB}" srcOrd="2" destOrd="0" parTransId="{6DF35E94-BA12-3748-B00F-3705909EDCF7}" sibTransId="{1071B3F9-A32C-F04C-B778-A334BD2C7790}"/>
    <dgm:cxn modelId="{A7BE4E51-1ABF-314D-86D5-A93CE535DFD7}" type="presOf" srcId="{14AC40D4-76A6-1C48-99EA-6A152AD2A214}" destId="{96C3DCBE-DABC-F14F-AE32-359F334CD5B1}" srcOrd="0" destOrd="1" presId="urn:microsoft.com/office/officeart/2005/8/layout/process1"/>
    <dgm:cxn modelId="{CFB9FED5-714C-5B4B-B8BA-1D772ED762CB}" type="presOf" srcId="{1C970B9B-77A1-7142-B540-8D37E8F34BEC}" destId="{BCA1FAE6-30F9-6A44-9EF6-AFC5B3B8392E}" srcOrd="0" destOrd="1" presId="urn:microsoft.com/office/officeart/2005/8/layout/process1"/>
    <dgm:cxn modelId="{2A65B684-8435-4D46-9232-8E7677571D74}" type="presOf" srcId="{56760BCD-B329-EF40-A86C-E1A92322D0F0}" destId="{DE3E233E-262C-7D4E-96CF-C2EB3595CD83}" srcOrd="1" destOrd="0" presId="urn:microsoft.com/office/officeart/2005/8/layout/process1"/>
    <dgm:cxn modelId="{48CCB9CE-CB20-EE43-B477-7BA451593AE7}" type="presOf" srcId="{4F57A18F-425D-0B43-9875-3780037CA171}" destId="{920BB5B4-D219-024E-9F44-20D3125AE773}" srcOrd="0" destOrd="1" presId="urn:microsoft.com/office/officeart/2005/8/layout/process1"/>
    <dgm:cxn modelId="{8C2BCCDD-C093-1742-B12A-186D47D304F5}" srcId="{6318EBD0-FBA1-9E4A-B265-D0D24563BF09}" destId="{4F57A18F-425D-0B43-9875-3780037CA171}" srcOrd="0" destOrd="0" parTransId="{642CC7FA-2781-9642-88C3-0BB843DD32EF}" sibTransId="{7B81E7F0-3A29-4B43-845D-5FB588B2A55B}"/>
    <dgm:cxn modelId="{7EB8C183-6742-5C47-B0A4-18CB328C7989}" type="presOf" srcId="{88582370-5B45-804A-AFE4-BAC6D469E30E}" destId="{BCA1FAE6-30F9-6A44-9EF6-AFC5B3B8392E}" srcOrd="0" destOrd="2" presId="urn:microsoft.com/office/officeart/2005/8/layout/process1"/>
    <dgm:cxn modelId="{0D322B05-0B9F-3E4F-AD27-E5C57B0800F1}" type="presOf" srcId="{1071B3F9-A32C-F04C-B778-A334BD2C7790}" destId="{B9B03D46-5AE3-3A44-A5FC-A3C6AC0508DC}" srcOrd="0" destOrd="0" presId="urn:microsoft.com/office/officeart/2005/8/layout/process1"/>
    <dgm:cxn modelId="{20288038-B872-9243-AC90-33E0C35BB40F}" type="presOf" srcId="{84813D78-EA9D-764B-889E-1CC64476FD81}" destId="{920BB5B4-D219-024E-9F44-20D3125AE773}" srcOrd="0" destOrd="3" presId="urn:microsoft.com/office/officeart/2005/8/layout/process1"/>
    <dgm:cxn modelId="{75D27C9B-2E20-324C-9E18-62710068DAED}" type="presOf" srcId="{1071B3F9-A32C-F04C-B778-A334BD2C7790}" destId="{B7C085E6-B1EF-FE44-8CD7-FBA867054CCF}" srcOrd="1" destOrd="0" presId="urn:microsoft.com/office/officeart/2005/8/layout/process1"/>
    <dgm:cxn modelId="{680E732A-C3AA-0345-AEAA-27CDB14F4A0F}" srcId="{6318EBD0-FBA1-9E4A-B265-D0D24563BF09}" destId="{FF5CE623-17C0-1D4E-A432-4A8223D16C54}" srcOrd="1" destOrd="0" parTransId="{9B42592A-55AE-F949-B4C0-B3B81DF39C19}" sibTransId="{C84866F2-1769-F94B-919B-66C130A7EB63}"/>
    <dgm:cxn modelId="{E48F7667-1DB0-3F4C-BE3F-E8EF8802C325}" srcId="{001D1072-066E-F94A-B1D4-0896FE7CC8FB}" destId="{9D6BC52F-4842-F446-8B2B-6BB1A54FDDF3}" srcOrd="0" destOrd="0" parTransId="{63713F3B-5FE1-4241-B0C6-26A02520A332}" sibTransId="{FB0A9F4A-473C-EC4B-AF98-16A01B0F190B}"/>
    <dgm:cxn modelId="{966B326B-4A33-054E-AEC4-BB90716A5874}" srcId="{CA7D65F2-8061-4446-AB10-48176E8E50C7}" destId="{14AC40D4-76A6-1C48-99EA-6A152AD2A214}" srcOrd="0" destOrd="0" parTransId="{923CDBB7-889B-004A-B84C-8095B9E53D1B}" sibTransId="{7A4A6278-F14C-6C40-AA1B-A8A13D0A80F0}"/>
    <dgm:cxn modelId="{5BD2E4C7-F0E2-6C43-B123-9382D8DAA13F}" srcId="{CA7D65F2-8061-4446-AB10-48176E8E50C7}" destId="{DA723751-AC14-2E45-8D35-6A1E376FFAE1}" srcOrd="1" destOrd="0" parTransId="{CC59E58A-45D1-6143-90FB-32BE0217F618}" sibTransId="{1154E4C1-E122-004E-A89C-3FAA41A265C7}"/>
    <dgm:cxn modelId="{4075BF7F-0CB7-0647-AB23-13054EDDBD8F}" srcId="{DD06DEE1-90ED-7043-A74A-7099B625A859}" destId="{1C970B9B-77A1-7142-B540-8D37E8F34BEC}" srcOrd="0" destOrd="0" parTransId="{CA540B70-BA35-7D4A-A12D-B930957A1D11}" sibTransId="{34DCF2CE-3F2A-514F-9FA0-A7897B7B5B5B}"/>
    <dgm:cxn modelId="{13420838-AB3B-4249-9C21-599AAC85F354}" type="presOf" srcId="{CA7D65F2-8061-4446-AB10-48176E8E50C7}" destId="{96C3DCBE-DABC-F14F-AE32-359F334CD5B1}" srcOrd="0" destOrd="0" presId="urn:microsoft.com/office/officeart/2005/8/layout/process1"/>
    <dgm:cxn modelId="{6F911A86-0671-ED40-BC55-DE5B437FB0F1}" type="presOf" srcId="{001D1072-066E-F94A-B1D4-0896FE7CC8FB}" destId="{65725C91-A86C-BB4A-BD79-9764FCFB407F}" srcOrd="0" destOrd="0" presId="urn:microsoft.com/office/officeart/2005/8/layout/process1"/>
    <dgm:cxn modelId="{141A7575-EA88-7045-A3E0-FB8A965DCFE2}" type="presOf" srcId="{12BBF18B-99E8-A148-9582-EA5485693294}" destId="{618C6916-905D-D746-96FD-94BB442F53F2}" srcOrd="0" destOrd="0" presId="urn:microsoft.com/office/officeart/2005/8/layout/process1"/>
    <dgm:cxn modelId="{71D55EEB-0ADE-F447-A41F-53607E8CB36F}" type="presOf" srcId="{9D6BC52F-4842-F446-8B2B-6BB1A54FDDF3}" destId="{65725C91-A86C-BB4A-BD79-9764FCFB407F}" srcOrd="0" destOrd="1" presId="urn:microsoft.com/office/officeart/2005/8/layout/process1"/>
    <dgm:cxn modelId="{A3D5BE92-FF78-8442-8EFE-947B25D2FF78}" type="presOf" srcId="{DA723751-AC14-2E45-8D35-6A1E376FFAE1}" destId="{96C3DCBE-DABC-F14F-AE32-359F334CD5B1}" srcOrd="0" destOrd="2" presId="urn:microsoft.com/office/officeart/2005/8/layout/process1"/>
    <dgm:cxn modelId="{08B6AC6C-57BF-B441-8AEB-8707406AB56C}" srcId="{12BBF18B-99E8-A148-9582-EA5485693294}" destId="{6318EBD0-FBA1-9E4A-B265-D0D24563BF09}" srcOrd="3" destOrd="0" parTransId="{1681B83A-832D-674C-BD5C-0D2B20E40066}" sibTransId="{C1DD9788-D0DE-DD4E-A41D-A538DD3FE9E5}"/>
    <dgm:cxn modelId="{58535E56-8097-3441-9B66-E4DABE5BE8CD}" type="presParOf" srcId="{618C6916-905D-D746-96FD-94BB442F53F2}" destId="{BCA1FAE6-30F9-6A44-9EF6-AFC5B3B8392E}" srcOrd="0" destOrd="0" presId="urn:microsoft.com/office/officeart/2005/8/layout/process1"/>
    <dgm:cxn modelId="{C2E69F9F-3DD9-0A40-906C-6CE1700C498C}" type="presParOf" srcId="{618C6916-905D-D746-96FD-94BB442F53F2}" destId="{95EBEE8B-1B99-6A4C-AD17-B3F5E371F350}" srcOrd="1" destOrd="0" presId="urn:microsoft.com/office/officeart/2005/8/layout/process1"/>
    <dgm:cxn modelId="{C3BB08E4-933C-3445-B470-7299D9B5A7F7}" type="presParOf" srcId="{95EBEE8B-1B99-6A4C-AD17-B3F5E371F350}" destId="{DE3E233E-262C-7D4E-96CF-C2EB3595CD83}" srcOrd="0" destOrd="0" presId="urn:microsoft.com/office/officeart/2005/8/layout/process1"/>
    <dgm:cxn modelId="{59397712-E26C-4D4E-B67A-EA5B60A3D25B}" type="presParOf" srcId="{618C6916-905D-D746-96FD-94BB442F53F2}" destId="{96C3DCBE-DABC-F14F-AE32-359F334CD5B1}" srcOrd="2" destOrd="0" presId="urn:microsoft.com/office/officeart/2005/8/layout/process1"/>
    <dgm:cxn modelId="{5945ED8F-35A7-9E49-B6A9-966AD2B5F537}" type="presParOf" srcId="{618C6916-905D-D746-96FD-94BB442F53F2}" destId="{52C156AF-B0B6-534C-A49C-8E2D5E6D60E8}" srcOrd="3" destOrd="0" presId="urn:microsoft.com/office/officeart/2005/8/layout/process1"/>
    <dgm:cxn modelId="{31AC0FAF-54BE-8948-AEA7-54F018FC5ED1}" type="presParOf" srcId="{52C156AF-B0B6-534C-A49C-8E2D5E6D60E8}" destId="{0B41C302-2245-E343-B88B-3732D5F2C2BD}" srcOrd="0" destOrd="0" presId="urn:microsoft.com/office/officeart/2005/8/layout/process1"/>
    <dgm:cxn modelId="{7F9BECE6-1F82-0F4B-9DDE-2C20D5A5BD0D}" type="presParOf" srcId="{618C6916-905D-D746-96FD-94BB442F53F2}" destId="{65725C91-A86C-BB4A-BD79-9764FCFB407F}" srcOrd="4" destOrd="0" presId="urn:microsoft.com/office/officeart/2005/8/layout/process1"/>
    <dgm:cxn modelId="{7DEE59FD-AAD1-0642-89D5-CD7C13CE3031}" type="presParOf" srcId="{618C6916-905D-D746-96FD-94BB442F53F2}" destId="{B9B03D46-5AE3-3A44-A5FC-A3C6AC0508DC}" srcOrd="5" destOrd="0" presId="urn:microsoft.com/office/officeart/2005/8/layout/process1"/>
    <dgm:cxn modelId="{82076E01-74D9-884A-887C-D50A15E340DD}" type="presParOf" srcId="{B9B03D46-5AE3-3A44-A5FC-A3C6AC0508DC}" destId="{B7C085E6-B1EF-FE44-8CD7-FBA867054CCF}" srcOrd="0" destOrd="0" presId="urn:microsoft.com/office/officeart/2005/8/layout/process1"/>
    <dgm:cxn modelId="{C19940BF-5C7B-9841-8E4B-5D1577801520}" type="presParOf" srcId="{618C6916-905D-D746-96FD-94BB442F53F2}" destId="{920BB5B4-D219-024E-9F44-20D3125AE773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1FAE6-30F9-6A44-9EF6-AFC5B3B8392E}">
      <dsp:nvSpPr>
        <dsp:cNvPr id="0" name=""/>
        <dsp:cNvSpPr/>
      </dsp:nvSpPr>
      <dsp:spPr>
        <a:xfrm>
          <a:off x="0" y="1478563"/>
          <a:ext cx="2236074" cy="134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Security Event/Alert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AV/FW/</a:t>
          </a:r>
          <a:r>
            <a:rPr lang="en-US" sz="1500" kern="1200" dirty="0" err="1" smtClean="0"/>
            <a:t>Webfilter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Notifications</a:t>
          </a:r>
          <a:endParaRPr lang="en-US" sz="1500" kern="1200" dirty="0"/>
        </a:p>
      </dsp:txBody>
      <dsp:txXfrm>
        <a:off x="39295" y="1517858"/>
        <a:ext cx="2157484" cy="1263054"/>
      </dsp:txXfrm>
    </dsp:sp>
    <dsp:sp modelId="{95EBEE8B-1B99-6A4C-AD17-B3F5E371F350}">
      <dsp:nvSpPr>
        <dsp:cNvPr id="0" name=""/>
        <dsp:cNvSpPr/>
      </dsp:nvSpPr>
      <dsp:spPr>
        <a:xfrm rot="28815">
          <a:off x="2460952" y="1885367"/>
          <a:ext cx="476775" cy="554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2460955" y="1995677"/>
        <a:ext cx="333743" cy="332728"/>
      </dsp:txXfrm>
    </dsp:sp>
    <dsp:sp modelId="{96C3DCBE-DABC-F14F-AE32-359F334CD5B1}">
      <dsp:nvSpPr>
        <dsp:cNvPr id="0" name=""/>
        <dsp:cNvSpPr/>
      </dsp:nvSpPr>
      <dsp:spPr>
        <a:xfrm>
          <a:off x="3135618" y="1504846"/>
          <a:ext cx="2236074" cy="134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85121"/>
                <a:satOff val="-27976"/>
                <a:lumOff val="28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Basic</a:t>
          </a:r>
          <a:r>
            <a:rPr lang="en-US" sz="1900" kern="1200" baseline="0" dirty="0" smtClean="0"/>
            <a:t> Static Analysis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Inspect PE file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Public Resources</a:t>
          </a:r>
        </a:p>
      </dsp:txBody>
      <dsp:txXfrm>
        <a:off x="3174913" y="1544141"/>
        <a:ext cx="2157484" cy="1263054"/>
      </dsp:txXfrm>
    </dsp:sp>
    <dsp:sp modelId="{52C156AF-B0B6-534C-A49C-8E2D5E6D60E8}">
      <dsp:nvSpPr>
        <dsp:cNvPr id="0" name=""/>
        <dsp:cNvSpPr/>
      </dsp:nvSpPr>
      <dsp:spPr>
        <a:xfrm>
          <a:off x="5595301" y="1898395"/>
          <a:ext cx="474047" cy="554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5595301" y="2009304"/>
        <a:ext cx="331833" cy="332728"/>
      </dsp:txXfrm>
    </dsp:sp>
    <dsp:sp modelId="{65725C91-A86C-BB4A-BD79-9764FCFB407F}">
      <dsp:nvSpPr>
        <dsp:cNvPr id="0" name=""/>
        <dsp:cNvSpPr/>
      </dsp:nvSpPr>
      <dsp:spPr>
        <a:xfrm>
          <a:off x="6266123" y="1504846"/>
          <a:ext cx="2236074" cy="134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70242"/>
                <a:satOff val="-55952"/>
                <a:lumOff val="57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Dynamic/Behavioral Analysis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Sandbox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Execution in VM</a:t>
          </a:r>
          <a:endParaRPr lang="en-US" sz="1500" kern="1200" dirty="0"/>
        </a:p>
      </dsp:txBody>
      <dsp:txXfrm>
        <a:off x="6305418" y="1544141"/>
        <a:ext cx="2157484" cy="1263054"/>
      </dsp:txXfrm>
    </dsp:sp>
    <dsp:sp modelId="{B9B03D46-5AE3-3A44-A5FC-A3C6AC0508DC}">
      <dsp:nvSpPr>
        <dsp:cNvPr id="0" name=""/>
        <dsp:cNvSpPr/>
      </dsp:nvSpPr>
      <dsp:spPr>
        <a:xfrm>
          <a:off x="8725805" y="1898395"/>
          <a:ext cx="474047" cy="55454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8725805" y="2009304"/>
        <a:ext cx="331833" cy="332728"/>
      </dsp:txXfrm>
    </dsp:sp>
    <dsp:sp modelId="{920BB5B4-D219-024E-9F44-20D3125AE773}">
      <dsp:nvSpPr>
        <dsp:cNvPr id="0" name=""/>
        <dsp:cNvSpPr/>
      </dsp:nvSpPr>
      <dsp:spPr>
        <a:xfrm>
          <a:off x="9396628" y="1504846"/>
          <a:ext cx="2236074" cy="13416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Advanced Analysis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Debugging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Disassembling</a:t>
          </a:r>
          <a:endParaRPr lang="en-U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Code Analysis</a:t>
          </a:r>
          <a:endParaRPr lang="en-US" sz="1500" kern="1200" dirty="0"/>
        </a:p>
      </dsp:txBody>
      <dsp:txXfrm>
        <a:off x="9435923" y="1544141"/>
        <a:ext cx="2157484" cy="12630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0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4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523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47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5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6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10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43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21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38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F79A8-FC7F-425C-B78D-926A0416A770}" type="datetimeFigureOut">
              <a:rPr lang="en-US" smtClean="0"/>
              <a:t>6/4/16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C5302-53F3-4576-AFC8-471DDC7306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77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4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R4H</a:t>
            </a:r>
            <a:b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Reversing for Humans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Juan C. Cortes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@kongo_86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9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the goal for today?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 better at all things!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1463973"/>
            <a:ext cx="4987636" cy="501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06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the goal for today?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Help your reversers help you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Known what to ask your reversers for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Provide CONTEXT. More is better.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Offsets, offsets, offsets</a:t>
            </a:r>
          </a:p>
        </p:txBody>
      </p:sp>
    </p:spTree>
    <p:extLst>
      <p:ext uri="{BB962C8B-B14F-4D97-AF65-F5344CB8AC3E}">
        <p14:creationId xmlns:p14="http://schemas.microsoft.com/office/powerpoint/2010/main" val="200634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the goal for today?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90688"/>
            <a:ext cx="10186789" cy="31861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55" y="1463562"/>
            <a:ext cx="6500648" cy="364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5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86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this Malware you speak of?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720" y="1836738"/>
            <a:ext cx="5076559" cy="4351337"/>
          </a:xfrm>
        </p:spPr>
      </p:pic>
    </p:spTree>
    <p:extLst>
      <p:ext uri="{BB962C8B-B14F-4D97-AF65-F5344CB8AC3E}">
        <p14:creationId xmlns:p14="http://schemas.microsoft.com/office/powerpoint/2010/main" val="36039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86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this Malware you speak of?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Malware is short of malicious software. A general term to describe all forms of malicious software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Worms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Virus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Backdoors||Trojans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ransom|spy|ad|scare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)ware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111335"/>
            <a:ext cx="5943600" cy="361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86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this Malware you speak of?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Malware doesn’t play favorites: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Windows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OSX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Android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iOS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Linux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7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80865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this Malware you speak of?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538" y="1531916"/>
            <a:ext cx="9286749" cy="4940135"/>
          </a:xfrm>
        </p:spPr>
      </p:pic>
    </p:spTree>
    <p:extLst>
      <p:ext uri="{BB962C8B-B14F-4D97-AF65-F5344CB8AC3E}">
        <p14:creationId xmlns:p14="http://schemas.microsoft.com/office/powerpoint/2010/main" val="6343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T00ls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48" y="2399309"/>
            <a:ext cx="4834498" cy="415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28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T00ls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2653146" cy="763196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Static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75960" y="1834325"/>
            <a:ext cx="47432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Dynamic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FakeNet</a:t>
            </a:r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InetSim</a:t>
            </a:r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ByteCodeViewer</a:t>
            </a:r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dnSpy</a:t>
            </a:r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89" y="3698411"/>
            <a:ext cx="1563551" cy="14214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11" y="2478665"/>
            <a:ext cx="1866622" cy="8008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44" y="3023842"/>
            <a:ext cx="1416462" cy="14164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11" y="5946361"/>
            <a:ext cx="4386448" cy="731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92133"/>
            <a:ext cx="4309640" cy="969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5" y="4875326"/>
            <a:ext cx="2768600" cy="88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848" y="3918393"/>
            <a:ext cx="1530103" cy="153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9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Reversing Methodology &amp; Goal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9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Outline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About me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Intro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Why we reverse things?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Purpose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Malware Intro x 10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Tools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Reversing Time</a:t>
            </a:r>
          </a:p>
        </p:txBody>
      </p:sp>
    </p:spTree>
    <p:extLst>
      <p:ext uri="{BB962C8B-B14F-4D97-AF65-F5344CB8AC3E}">
        <p14:creationId xmlns:p14="http://schemas.microsoft.com/office/powerpoint/2010/main" val="193919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Reversing Methodology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137013"/>
              </p:ext>
            </p:extLst>
          </p:nvPr>
        </p:nvGraphicFramePr>
        <p:xfrm>
          <a:off x="225631" y="1825625"/>
          <a:ext cx="1163781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82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Reversing with a Goal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937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Why are you reversing it?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What do you want?</a:t>
            </a:r>
          </a:p>
          <a:p>
            <a:pPr lvl="1"/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-no meme 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fail.sorry</a:t>
            </a:r>
            <a:endParaRPr lang="en-US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Reversing Time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9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#1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8866"/>
            <a:ext cx="1810218" cy="2483787"/>
          </a:xfrm>
        </p:spPr>
      </p:pic>
      <p:sp>
        <p:nvSpPr>
          <p:cNvPr id="5" name="TextBox 4"/>
          <p:cNvSpPr txBox="1"/>
          <p:nvPr/>
        </p:nvSpPr>
        <p:spPr>
          <a:xfrm>
            <a:off x="838200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c00lguy1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272" y="2245111"/>
            <a:ext cx="3189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Hi friend, 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I've got a DLL with export 'CI' which beacons to 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google.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5786" y="3217042"/>
            <a:ext cx="318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Hi back friend, 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Ok! Much excite!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272" y="3999863"/>
            <a:ext cx="3189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It looks </a:t>
            </a:r>
            <a:r>
              <a:rPr lang="en-US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like it's decoding strings with function 10001020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3168866"/>
            <a:ext cx="1810218" cy="2483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301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9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#1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3" y="1690688"/>
            <a:ext cx="4451639" cy="370581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22500" y="5582335"/>
            <a:ext cx="840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>
                <a:solidFill>
                  <a:srgbClr val="2FFF12"/>
                </a:solidFill>
                <a:latin typeface="Consolas" charset="0"/>
              </a:rPr>
              <a:t>2d22bd6df33d18d366686c5b8338dad653dfcb20863a546718f11b17b6a60035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8866"/>
            <a:ext cx="1810218" cy="2483787"/>
          </a:xfrm>
        </p:spPr>
      </p:pic>
      <p:sp>
        <p:nvSpPr>
          <p:cNvPr id="5" name="TextBox 4"/>
          <p:cNvSpPr txBox="1"/>
          <p:nvPr/>
        </p:nvSpPr>
        <p:spPr>
          <a:xfrm>
            <a:off x="838200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c00lguy1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272" y="1983501"/>
            <a:ext cx="318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Yo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friend, interested in helping me again?</a:t>
            </a:r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430202"/>
            <a:ext cx="3189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Yo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friend, 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fo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sho</a:t>
            </a:r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!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6272" y="3076533"/>
            <a:ext cx="3189515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Here's the scenario: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PotPlayerMini.exe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loads </a:t>
            </a:r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PotPlayer.dll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 calls export </a:t>
            </a:r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PreprocessCmdLineExW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</a:t>
            </a:r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That export does 2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things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1) persistence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) loads </a:t>
            </a:r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update.dat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shellcode</a:t>
            </a:r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elivered 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in a self extracting archive so they are all in the same directory when executed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Shellcode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decodes two buffers. I can’t figure out the second routine.</a:t>
            </a:r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3168866"/>
            <a:ext cx="1810218" cy="2483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301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0" y="4769304"/>
            <a:ext cx="3189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Cool. Give me those Offset &amp; Files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9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#2 </a:t>
            </a:r>
            <a:r>
              <a:rPr lang="en-US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cont</a:t>
            </a:r>
            <a:r>
              <a:rPr lang="is-I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…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8866"/>
            <a:ext cx="1810218" cy="2483787"/>
          </a:xfrm>
        </p:spPr>
      </p:pic>
      <p:sp>
        <p:nvSpPr>
          <p:cNvPr id="5" name="TextBox 4"/>
          <p:cNvSpPr txBox="1"/>
          <p:nvPr/>
        </p:nvSpPr>
        <p:spPr>
          <a:xfrm>
            <a:off x="838200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c00lguy1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272" y="1983501"/>
            <a:ext cx="318951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PotPlayerMini.exe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calls </a:t>
            </a:r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PotPlayer.dll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code around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4011BB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PotPlayer.dll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opens </a:t>
            </a:r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update.dat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around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10001256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PotPlayer.dll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does the incremental </a:t>
            </a:r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xor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at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100012C8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PotPlayer.dll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calls the </a:t>
            </a:r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shellcode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at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100012DD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The </a:t>
            </a:r>
            <a:r>
              <a:rPr lang="en-US" sz="1400" dirty="0" err="1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shellcode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should be at offset 3b0000 in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memory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The </a:t>
            </a:r>
            <a:r>
              <a:rPr lang="en-US" sz="1400" dirty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decoding routing I'm curious about begins at 3b1bb3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3168866"/>
            <a:ext cx="1810218" cy="2483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301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685" y="3777637"/>
            <a:ext cx="1266244" cy="126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3" y="1690688"/>
            <a:ext cx="4451639" cy="370581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22500" y="5582335"/>
            <a:ext cx="840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dirty="0" smtClean="0">
                <a:solidFill>
                  <a:srgbClr val="2FFF12"/>
                </a:solidFill>
                <a:latin typeface="Consolas" charset="0"/>
              </a:rPr>
              <a:t>76da9d0046fe76fc28b80c4c1062b17852264348fd873b7dd781f39491f911e0</a:t>
            </a:r>
          </a:p>
          <a:p>
            <a:r>
              <a:rPr lang="en-US" dirty="0">
                <a:solidFill>
                  <a:srgbClr val="2FFF12"/>
                </a:solidFill>
                <a:latin typeface="Consolas" charset="0"/>
              </a:rPr>
              <a:t>71dc3d7978132e0a885d388d54d30770e06664d5cf52a9b5e1c0620d039f29f0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5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#3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8866"/>
            <a:ext cx="1810218" cy="2483787"/>
          </a:xfrm>
        </p:spPr>
      </p:pic>
      <p:sp>
        <p:nvSpPr>
          <p:cNvPr id="5" name="TextBox 4"/>
          <p:cNvSpPr txBox="1"/>
          <p:nvPr/>
        </p:nvSpPr>
        <p:spPr>
          <a:xfrm>
            <a:off x="838200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guy1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272" y="1983501"/>
            <a:ext cx="31895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 have a case with a </a:t>
            </a:r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cust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that did not provide a lot of information. Not even a hash. 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They gave me a screenshot of a google search</a:t>
            </a: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Can you help?</a:t>
            </a:r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3168866"/>
            <a:ext cx="1810218" cy="2483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301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68866"/>
            <a:ext cx="31895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endParaRPr lang="en-US" sz="1400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Um</a:t>
            </a:r>
            <a:r>
              <a:rPr lang="is-I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... 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is-I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o hash?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Um</a:t>
            </a:r>
            <a:r>
              <a:rPr lang="is-I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... No sample?</a:t>
            </a:r>
            <a:endParaRPr lang="en-US" sz="1400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961" y="4645502"/>
            <a:ext cx="2467099" cy="154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#3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68866"/>
            <a:ext cx="1810218" cy="2483787"/>
          </a:xfrm>
        </p:spPr>
      </p:pic>
      <p:sp>
        <p:nvSpPr>
          <p:cNvPr id="5" name="TextBox 4"/>
          <p:cNvSpPr txBox="1"/>
          <p:nvPr/>
        </p:nvSpPr>
        <p:spPr>
          <a:xfrm>
            <a:off x="838200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c00lguyA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6272" y="1983501"/>
            <a:ext cx="31895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Hey! I seen this!</a:t>
            </a:r>
          </a:p>
          <a:p>
            <a:endParaRPr lang="en-US" sz="1400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It is suppose to do the following</a:t>
            </a:r>
            <a:r>
              <a:rPr lang="is-I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...</a:t>
            </a:r>
          </a:p>
          <a:p>
            <a:endParaRPr lang="is-IS" sz="1400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is-I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But according to cuckoo is not doing anything. </a:t>
            </a:r>
          </a:p>
          <a:p>
            <a:endParaRPr lang="is-IS" sz="1400" dirty="0" smtClean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  <a:p>
            <a:r>
              <a:rPr lang="is-I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Here is an analysis of someone in Chinese.</a:t>
            </a:r>
            <a:endParaRPr lang="en-US" sz="1400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301" y="3168866"/>
            <a:ext cx="1810218" cy="24837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15301" y="2799534"/>
            <a:ext cx="1810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c00lguy2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3641" y="4149149"/>
            <a:ext cx="2923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Thank the </a:t>
            </a:r>
            <a:r>
              <a:rPr lang="en-US" sz="1400" dirty="0" err="1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InternetGods</a:t>
            </a:r>
            <a:r>
              <a:rPr lang="en-US" sz="1400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 for Google Translate. </a:t>
            </a:r>
          </a:p>
        </p:txBody>
      </p:sp>
    </p:spTree>
    <p:extLst>
      <p:ext uri="{BB962C8B-B14F-4D97-AF65-F5344CB8AC3E}">
        <p14:creationId xmlns:p14="http://schemas.microsoft.com/office/powerpoint/2010/main" val="10088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About Me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Malware Researcher &amp; Reverser @</a:t>
            </a: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&lt;3‘s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redbull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, chocolate covered expresso beans, assembly, learning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874" y="2024437"/>
            <a:ext cx="2987566" cy="190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95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#3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71" y="1572768"/>
            <a:ext cx="6487642" cy="340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91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Sample #3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2963" y="1690688"/>
            <a:ext cx="4451639" cy="370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2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Intro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Reversing is hard</a:t>
            </a:r>
            <a:r>
              <a:rPr lang="is-I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There is a    load of malware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all want to save the world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503" y="1836135"/>
            <a:ext cx="4698125" cy="3670882"/>
          </a:xfrm>
          <a:prstGeom prst="rect">
            <a:avLst/>
          </a:prstGeom>
        </p:spPr>
      </p:pic>
      <p:pic>
        <p:nvPicPr>
          <p:cNvPr id="1026" name="Picture 2" descr="ttp://emojipedia-us.s3.amazonaws.com/cache/8c/65/8c65e5de808ec301754508366480250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090" y="2333297"/>
            <a:ext cx="493986" cy="49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2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Why RE all the things?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7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Why do we RE things?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Reverse engineering: </a:t>
            </a:r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disassemble 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and examine or analyze in detail (as a product or device) to discover the concepts involved in manufacture usually in order to produce something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similar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JCC Dictionary: Figure out what thing is doing what thing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Should be part of some component of </a:t>
            </a:r>
            <a:r>
              <a:rPr lang="en-US" b="1" u="sng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YOUR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Incident Response Plan</a:t>
            </a:r>
          </a:p>
        </p:txBody>
      </p:sp>
    </p:spTree>
    <p:extLst>
      <p:ext uri="{BB962C8B-B14F-4D97-AF65-F5344CB8AC3E}">
        <p14:creationId xmlns:p14="http://schemas.microsoft.com/office/powerpoint/2010/main" val="1815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Why do we RE things?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 me: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 love the challenge and puzzles.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Want to know the </a:t>
            </a:r>
            <a:r>
              <a:rPr lang="en-US" dirty="0" err="1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What,Why,How</a:t>
            </a:r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of an attacker’s code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Slow || Stop their </a:t>
            </a:r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badness</a:t>
            </a:r>
          </a:p>
          <a:p>
            <a:pPr lvl="1"/>
            <a:endParaRPr lang="en-US" dirty="0" smtClean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At the end: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67182"/>
            <a:ext cx="3139090" cy="1765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982" y="3789909"/>
            <a:ext cx="4068818" cy="254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3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charset="0"/>
                <a:ea typeface="Consolas" charset="0"/>
                <a:cs typeface="Consolas" charset="0"/>
              </a:rPr>
              <a:t>Goal for today</a:t>
            </a:r>
            <a:endParaRPr lang="en-US" dirty="0">
              <a:solidFill>
                <a:schemeClr val="bg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614" y="2325131"/>
            <a:ext cx="4302585" cy="447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9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What is the goal for today?</a:t>
            </a:r>
            <a:endParaRPr lang="en-US" dirty="0">
              <a:solidFill>
                <a:schemeClr val="bg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6135"/>
            <a:ext cx="105156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Help you reverse faster</a:t>
            </a:r>
          </a:p>
          <a:p>
            <a:r>
              <a:rPr lang="en-US" dirty="0" smtClean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Help your reversers help you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462" y="3132082"/>
            <a:ext cx="4826000" cy="338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11456</TotalTime>
  <Words>635</Words>
  <Application>Microsoft Macintosh PowerPoint</Application>
  <PresentationFormat>Widescreen</PresentationFormat>
  <Paragraphs>161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Consolas</vt:lpstr>
      <vt:lpstr>Office Theme</vt:lpstr>
      <vt:lpstr>R4H Reversing for Humans</vt:lpstr>
      <vt:lpstr>Outline</vt:lpstr>
      <vt:lpstr>About Me</vt:lpstr>
      <vt:lpstr>Intro</vt:lpstr>
      <vt:lpstr>Why RE all the things?</vt:lpstr>
      <vt:lpstr>Why do we RE things?</vt:lpstr>
      <vt:lpstr>Why do we RE things?</vt:lpstr>
      <vt:lpstr>Goal for today</vt:lpstr>
      <vt:lpstr>What is the goal for today?</vt:lpstr>
      <vt:lpstr>What is the goal for today?</vt:lpstr>
      <vt:lpstr>What is the goal for today?</vt:lpstr>
      <vt:lpstr>What is the goal for today?</vt:lpstr>
      <vt:lpstr>What is this Malware you speak of?</vt:lpstr>
      <vt:lpstr>What is this Malware you speak of?</vt:lpstr>
      <vt:lpstr>What is this Malware you speak of?</vt:lpstr>
      <vt:lpstr>What is this Malware you speak of?</vt:lpstr>
      <vt:lpstr>T00ls</vt:lpstr>
      <vt:lpstr>T00ls</vt:lpstr>
      <vt:lpstr>Reversing Methodology &amp; Goal</vt:lpstr>
      <vt:lpstr>Reversing Methodology</vt:lpstr>
      <vt:lpstr>Reversing with a Goal</vt:lpstr>
      <vt:lpstr>Reversing Time</vt:lpstr>
      <vt:lpstr>Sample #1</vt:lpstr>
      <vt:lpstr>Sample #1</vt:lpstr>
      <vt:lpstr>Sample #2</vt:lpstr>
      <vt:lpstr>Sample #2 cont…</vt:lpstr>
      <vt:lpstr>Sample #2</vt:lpstr>
      <vt:lpstr>Sample #3</vt:lpstr>
      <vt:lpstr>Sample #3</vt:lpstr>
      <vt:lpstr>Sample #3</vt:lpstr>
      <vt:lpstr>Sample #3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R4H Reversing for Humans</dc:title>
  <dc:creator>kongo</dc:creator>
  <cp:lastModifiedBy>Juan Cortes</cp:lastModifiedBy>
  <cp:revision>59</cp:revision>
  <dcterms:created xsi:type="dcterms:W3CDTF">2016-05-10T02:47:31Z</dcterms:created>
  <dcterms:modified xsi:type="dcterms:W3CDTF">2016-06-04T18:01:28Z</dcterms:modified>
</cp:coreProperties>
</file>